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7"/>
  </p:notesMasterIdLst>
  <p:sldIdLst>
    <p:sldId id="256" r:id="rId2"/>
    <p:sldId id="283" r:id="rId3"/>
    <p:sldId id="282" r:id="rId4"/>
    <p:sldId id="284" r:id="rId5"/>
    <p:sldId id="285" r:id="rId6"/>
    <p:sldId id="291" r:id="rId7"/>
    <p:sldId id="287" r:id="rId8"/>
    <p:sldId id="286" r:id="rId9"/>
    <p:sldId id="288" r:id="rId10"/>
    <p:sldId id="289" r:id="rId11"/>
    <p:sldId id="290" r:id="rId12"/>
    <p:sldId id="303" r:id="rId13"/>
    <p:sldId id="296" r:id="rId14"/>
    <p:sldId id="294" r:id="rId15"/>
    <p:sldId id="263" r:id="rId16"/>
    <p:sldId id="297" r:id="rId17"/>
    <p:sldId id="295" r:id="rId18"/>
    <p:sldId id="328" r:id="rId19"/>
    <p:sldId id="264" r:id="rId20"/>
    <p:sldId id="299" r:id="rId21"/>
    <p:sldId id="301" r:id="rId22"/>
    <p:sldId id="267" r:id="rId23"/>
    <p:sldId id="279" r:id="rId24"/>
    <p:sldId id="281" r:id="rId25"/>
    <p:sldId id="271" r:id="rId26"/>
    <p:sldId id="280" r:id="rId27"/>
    <p:sldId id="306" r:id="rId28"/>
    <p:sldId id="269" r:id="rId29"/>
    <p:sldId id="270" r:id="rId30"/>
    <p:sldId id="272" r:id="rId31"/>
    <p:sldId id="273" r:id="rId32"/>
    <p:sldId id="274" r:id="rId33"/>
    <p:sldId id="276" r:id="rId34"/>
    <p:sldId id="332" r:id="rId35"/>
    <p:sldId id="277" r:id="rId36"/>
    <p:sldId id="278" r:id="rId37"/>
    <p:sldId id="307" r:id="rId38"/>
    <p:sldId id="308" r:id="rId39"/>
    <p:sldId id="309" r:id="rId40"/>
    <p:sldId id="322" r:id="rId41"/>
    <p:sldId id="310" r:id="rId42"/>
    <p:sldId id="311" r:id="rId43"/>
    <p:sldId id="312" r:id="rId44"/>
    <p:sldId id="331" r:id="rId45"/>
    <p:sldId id="329" r:id="rId46"/>
    <p:sldId id="314" r:id="rId47"/>
    <p:sldId id="315" r:id="rId48"/>
    <p:sldId id="316" r:id="rId49"/>
    <p:sldId id="333" r:id="rId50"/>
    <p:sldId id="317" r:id="rId51"/>
    <p:sldId id="318" r:id="rId52"/>
    <p:sldId id="319" r:id="rId53"/>
    <p:sldId id="320" r:id="rId54"/>
    <p:sldId id="321" r:id="rId55"/>
    <p:sldId id="323" r:id="rId56"/>
    <p:sldId id="327" r:id="rId57"/>
    <p:sldId id="326" r:id="rId58"/>
    <p:sldId id="324" r:id="rId59"/>
    <p:sldId id="325" r:id="rId60"/>
    <p:sldId id="300" r:id="rId61"/>
    <p:sldId id="304" r:id="rId62"/>
    <p:sldId id="305" r:id="rId63"/>
    <p:sldId id="265" r:id="rId64"/>
    <p:sldId id="261" r:id="rId65"/>
    <p:sldId id="262" r:id="rId6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18" autoAdjust="0"/>
    <p:restoredTop sz="81608" autoAdjust="0"/>
  </p:normalViewPr>
  <p:slideViewPr>
    <p:cSldViewPr>
      <p:cViewPr>
        <p:scale>
          <a:sx n="70" d="100"/>
          <a:sy n="70" d="100"/>
        </p:scale>
        <p:origin x="-1194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6B020-62B0-415F-ACFE-175BAD83CBE3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640A8-E9DE-4797-8720-4C01D6686E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659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640A8-E9DE-4797-8720-4C01D6686ECF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640A8-E9DE-4797-8720-4C01D6686EC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53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640A8-E9DE-4797-8720-4C01D6686ECF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640A8-E9DE-4797-8720-4C01D6686ECF}" type="slidenum">
              <a:rPr lang="ru-RU" smtClean="0"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640A8-E9DE-4797-8720-4C01D6686ECF}" type="slidenum">
              <a:rPr lang="ru-RU" smtClean="0"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640A8-E9DE-4797-8720-4C01D6686ECF}" type="slidenum">
              <a:rPr lang="ru-RU" smtClean="0"/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640A8-E9DE-4797-8720-4C01D6686ECF}" type="slidenum">
              <a:rPr lang="ru-RU" smtClean="0"/>
              <a:t>64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640A8-E9DE-4797-8720-4C01D6686ECF}" type="slidenum">
              <a:rPr lang="ru-RU" smtClean="0"/>
              <a:t>65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7CD47-1962-4EAD-B717-55FD96E2FD00}" type="datetimeFigureOut">
              <a:rPr lang="ru-RU" smtClean="0"/>
              <a:t>15.11.2010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9C00D-0081-4B6A-9BD1-37C343E0A78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t2009.yandex.ru/en" TargetMode="External"/><Relationship Id="rId5" Type="http://schemas.openxmlformats.org/officeDocument/2006/relationships/hyperlink" Target="http://www.liveinternet.ru/stat/ru/searches.html?period=month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214290"/>
            <a:ext cx="7815290" cy="1643074"/>
          </a:xfrm>
        </p:spPr>
        <p:txBody>
          <a:bodyPr>
            <a:normAutofit/>
          </a:bodyPr>
          <a:lstStyle/>
          <a:p>
            <a:r>
              <a:rPr lang="en-US" dirty="0" err="1" smtClean="0"/>
              <a:t>Overfitting</a:t>
            </a:r>
            <a:r>
              <a:rPr lang="en-US" dirty="0" smtClean="0"/>
              <a:t> and generalization ability of data mining models</a:t>
            </a:r>
            <a:endParaRPr lang="ru-RU" dirty="0"/>
          </a:p>
        </p:txBody>
      </p:sp>
      <p:pic>
        <p:nvPicPr>
          <p:cNvPr id="1027" name="Picture 3" descr="K:\Home\Наука\DataMiningForSearchCore\algebraical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71" y="2035196"/>
            <a:ext cx="6016625" cy="439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But when predictor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good</a:t>
                </a:r>
                <a:r>
                  <a:rPr lang="en-US" dirty="0"/>
                  <a:t>?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Loss function should be small: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But when learning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is good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Average loss on 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test sample </a:t>
                </a:r>
                <a:r>
                  <a:rPr lang="en-US" dirty="0" smtClean="0"/>
                  <a:t>should be small: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𝐶𝑉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ℓ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⨆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5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Generalization ability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an ability of learning algorithm to tune predictors, that not only performs well on training dataset, but that are also capable of making valuable predictions on test dataset that was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completely</a:t>
            </a:r>
            <a:r>
              <a:rPr lang="en-US" dirty="0" smtClean="0"/>
              <a:t> unavailable during training stage.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36" y="1263958"/>
            <a:ext cx="408935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607" y="1600337"/>
            <a:ext cx="15811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Yandex.ru </a:t>
            </a:r>
            <a:r>
              <a:rPr lang="en-US" dirty="0" err="1" smtClean="0"/>
              <a:t>vs</a:t>
            </a:r>
            <a:r>
              <a:rPr lang="en-US" dirty="0" smtClean="0"/>
              <a:t> Google.ru</a:t>
            </a:r>
            <a:endParaRPr 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574" y="3991002"/>
            <a:ext cx="3668315" cy="231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785" y="1415671"/>
            <a:ext cx="3866175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600" dirty="0" smtClean="0"/>
              <a:t>Most </a:t>
            </a:r>
            <a:r>
              <a:rPr lang="en-US" sz="2600" dirty="0"/>
              <a:t>popular Russian Web-Search </a:t>
            </a:r>
            <a:r>
              <a:rPr lang="en-US" sz="2600" dirty="0" smtClean="0"/>
              <a:t>Provider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hlinkClick r:id="rId5"/>
              </a:rPr>
              <a:t>http://www.liveinternet.ru/stat/ru/searches.html?period=month</a:t>
            </a: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600" dirty="0" err="1" smtClean="0"/>
              <a:t>Yandex</a:t>
            </a:r>
            <a:r>
              <a:rPr lang="en-US" sz="2600" dirty="0" smtClean="0"/>
              <a:t> </a:t>
            </a:r>
            <a:r>
              <a:rPr lang="en-US" sz="2600" dirty="0"/>
              <a:t>school of data </a:t>
            </a:r>
            <a:r>
              <a:rPr lang="en-US" sz="2600" dirty="0" smtClean="0"/>
              <a:t>processing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L2R Competition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>
                <a:hlinkClick r:id="rId6"/>
              </a:rPr>
              <a:t>http://imat2009.yandex.ru/en</a:t>
            </a:r>
            <a:endParaRPr lang="en-US" sz="16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Data Mining courses from top Russian scientists</a:t>
            </a:r>
          </a:p>
        </p:txBody>
      </p:sp>
    </p:spTree>
    <p:extLst>
      <p:ext uri="{BB962C8B-B14F-4D97-AF65-F5344CB8AC3E}">
        <p14:creationId xmlns:p14="http://schemas.microsoft.com/office/powerpoint/2010/main" val="14572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5463"/>
            <a:ext cx="5618416" cy="372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4114815"/>
            <a:ext cx="87129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Similarity map of </a:t>
            </a:r>
            <a:r>
              <a:rPr lang="en-US" sz="2000" smtClean="0"/>
              <a:t>internet websites. </a:t>
            </a: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Dataset provided by </a:t>
            </a:r>
            <a:r>
              <a:rPr lang="en-US" sz="2000" dirty="0" err="1" smtClean="0"/>
              <a:t>Yandex</a:t>
            </a:r>
            <a:r>
              <a:rPr lang="en-US" sz="2000" dirty="0" smtClean="0"/>
              <a:t> company was about visiting 129 600 websites by 14606 users.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Only 1000 most popular websites are displayed on the map.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Among them 400 websites were manually categorized to one of nine classes. 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 smtClean="0"/>
              <a:t>But this information was unavailable for algorithm that calculates point coordinates on the map.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 smtClean="0"/>
              <a:t>It was used only to point items and background into different colors.</a:t>
            </a:r>
          </a:p>
        </p:txBody>
      </p:sp>
    </p:spTree>
    <p:extLst>
      <p:ext uri="{BB962C8B-B14F-4D97-AF65-F5344CB8AC3E}">
        <p14:creationId xmlns:p14="http://schemas.microsoft.com/office/powerpoint/2010/main" val="21154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6" y="471526"/>
            <a:ext cx="8924925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1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Task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Classification task = supervised learning:</a:t>
                </a:r>
              </a:p>
              <a:p>
                <a:pPr lvl="1"/>
                <a:r>
                  <a:rPr lang="en-US" dirty="0" smtClean="0"/>
                  <a:t>Sample with target classes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p>
                    </m:sSup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Clustering = unsupervised learning:</a:t>
                </a:r>
              </a:p>
              <a:p>
                <a:pPr lvl="1"/>
                <a:r>
                  <a:rPr lang="en-US" dirty="0" smtClean="0"/>
                  <a:t>Sample without target classes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p>
                    </m:sSup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still need to assign target class</a:t>
                </a:r>
              </a:p>
              <a:p>
                <a:r>
                  <a:rPr lang="en-US" dirty="0"/>
                  <a:t>We </a:t>
                </a:r>
                <a:r>
                  <a:rPr lang="en-US" dirty="0" smtClean="0"/>
                  <a:t>want:</a:t>
                </a:r>
                <a:endParaRPr lang="en-US" dirty="0"/>
              </a:p>
              <a:p>
                <a:pPr lvl="1"/>
                <a:r>
                  <a:rPr lang="en-US" dirty="0"/>
                  <a:t>Small distances within cluster</a:t>
                </a:r>
              </a:p>
              <a:p>
                <a:pPr lvl="1"/>
                <a:r>
                  <a:rPr lang="en-US" dirty="0"/>
                  <a:t>Big distances between </a:t>
                </a:r>
                <a:r>
                  <a:rPr lang="en-US" dirty="0" smtClean="0"/>
                  <a:t>clusters</a:t>
                </a:r>
                <a:endParaRPr lang="en-US" dirty="0"/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 r="-519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Distance between items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ρ</m:t>
                    </m:r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600" dirty="0"/>
                  <a:t>Could also be calculated based on Feature </a:t>
                </a:r>
                <a:r>
                  <a:rPr lang="en-US" sz="2600" dirty="0" smtClean="0"/>
                  <a:t>Matrix</a:t>
                </a:r>
              </a:p>
              <a:p>
                <a:r>
                  <a:rPr lang="en-US" sz="2800" dirty="0" smtClean="0"/>
                  <a:t>Distance between set of items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𝑅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{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},{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}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2875"/>
            <a:ext cx="7056784" cy="327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9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movie shop problem:</a:t>
            </a:r>
            <a:endParaRPr lang="en-US" dirty="0"/>
          </a:p>
          <a:p>
            <a:pPr lvl="1"/>
            <a:r>
              <a:rPr lang="en-US" dirty="0" smtClean="0"/>
              <a:t>User bought “Gone with the wind”. Is it reasonable to propose him to buy “Titanic”?</a:t>
            </a:r>
            <a:endParaRPr lang="en-US" dirty="0"/>
          </a:p>
          <a:p>
            <a:r>
              <a:rPr lang="en-US" dirty="0"/>
              <a:t>Quality: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consistency</a:t>
            </a:r>
          </a:p>
          <a:p>
            <a:pPr lvl="1"/>
            <a:r>
              <a:rPr lang="en-US" dirty="0" smtClean="0"/>
              <a:t>Users are similar if they are watching similar movies</a:t>
            </a:r>
          </a:p>
          <a:p>
            <a:pPr lvl="1"/>
            <a:r>
              <a:rPr lang="en-US" dirty="0" smtClean="0"/>
              <a:t>Movies are </a:t>
            </a:r>
            <a:r>
              <a:rPr lang="en-US" dirty="0"/>
              <a:t>similar if they are </a:t>
            </a:r>
            <a:r>
              <a:rPr lang="en-US" dirty="0" smtClean="0"/>
              <a:t>watched by </a:t>
            </a:r>
            <a:r>
              <a:rPr lang="en-US" dirty="0"/>
              <a:t>similar </a:t>
            </a:r>
            <a:r>
              <a:rPr lang="en-US" dirty="0" smtClean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791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Simultaneous clustering of users and resources that users are interested in</a:t>
            </a:r>
            <a:endParaRPr lang="en-US" dirty="0"/>
          </a:p>
          <a:p>
            <a:r>
              <a:rPr lang="en-US" dirty="0" smtClean="0"/>
              <a:t>Quality measure: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consistency </a:t>
            </a:r>
            <a:r>
              <a:rPr lang="en-US" dirty="0" smtClean="0"/>
              <a:t>between </a:t>
            </a:r>
            <a:r>
              <a:rPr lang="en-US" dirty="0"/>
              <a:t>metrics </a:t>
            </a:r>
            <a:r>
              <a:rPr lang="en-US" dirty="0" smtClean="0"/>
              <a:t>on user’s space and resource’s space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Users are similar if they are interested in similar resources</a:t>
            </a:r>
          </a:p>
          <a:p>
            <a:pPr lvl="1"/>
            <a:r>
              <a:rPr lang="en-US" dirty="0" smtClean="0"/>
              <a:t>Resources are </a:t>
            </a:r>
            <a:r>
              <a:rPr lang="en-US" dirty="0"/>
              <a:t>similar if </a:t>
            </a:r>
            <a:r>
              <a:rPr lang="en-US" dirty="0" smtClean="0"/>
              <a:t>similar users are interested in this resources</a:t>
            </a:r>
          </a:p>
        </p:txBody>
      </p:sp>
    </p:spTree>
    <p:extLst>
      <p:ext uri="{BB962C8B-B14F-4D97-AF65-F5344CB8AC3E}">
        <p14:creationId xmlns:p14="http://schemas.microsoft.com/office/powerpoint/2010/main" val="10446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6567" y="274638"/>
            <a:ext cx="8229600" cy="1143000"/>
          </a:xfrm>
        </p:spPr>
        <p:txBody>
          <a:bodyPr/>
          <a:lstStyle/>
          <a:p>
            <a:r>
              <a:rPr lang="en-US" dirty="0" smtClean="0"/>
              <a:t>Association rules mining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How to locate best goods in supermarket?</a:t>
                </a: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Non-metrical approach, so there is no concept of distance between resources and users</a:t>
                </a:r>
              </a:p>
              <a:p>
                <a:r>
                  <a:rPr lang="en-US" dirty="0" err="1" smtClean="0">
                    <a:solidFill>
                      <a:schemeClr val="tx1"/>
                    </a:solidFill>
                  </a:rPr>
                  <a:t>ItemSet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𝐴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AssocRule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B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/>
                      </a:rPr>
                      <m:t>S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upp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#{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: ∀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=1}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</m:den>
                    </m:f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C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𝑜𝑛𝑓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𝑆𝑢𝑝𝑝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𝑆𝑢𝑝𝑝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Supp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𝑆𝑢𝑝𝑝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Two quality measures for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AssocRule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B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1617" b="-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79" y="3068960"/>
            <a:ext cx="196132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Generalization ability: definition</a:t>
            </a:r>
          </a:p>
          <a:p>
            <a:r>
              <a:rPr lang="en-US" dirty="0" smtClean="0"/>
              <a:t>Justification:</a:t>
            </a:r>
          </a:p>
          <a:p>
            <a:pPr lvl="1"/>
            <a:r>
              <a:rPr lang="en-US" dirty="0" smtClean="0"/>
              <a:t>Data mining could be useful in Search</a:t>
            </a:r>
          </a:p>
          <a:p>
            <a:pPr lvl="1"/>
            <a:r>
              <a:rPr lang="en-US" dirty="0" smtClean="0"/>
              <a:t>Demo: </a:t>
            </a:r>
            <a:r>
              <a:rPr lang="en-US" smtClean="0"/>
              <a:t>overfitting</a:t>
            </a:r>
            <a:r>
              <a:rPr lang="en-US" dirty="0" smtClean="0"/>
              <a:t> always happens</a:t>
            </a:r>
          </a:p>
          <a:p>
            <a:r>
              <a:rPr lang="en-US" dirty="0" smtClean="0"/>
              <a:t>Mathematical frameworks</a:t>
            </a:r>
          </a:p>
          <a:p>
            <a:pPr lvl="1"/>
            <a:r>
              <a:rPr lang="en-US" dirty="0" smtClean="0"/>
              <a:t>Statistical learning theory (SLT)</a:t>
            </a:r>
          </a:p>
          <a:p>
            <a:pPr lvl="2"/>
            <a:r>
              <a:rPr lang="en-US" dirty="0" smtClean="0"/>
              <a:t>Computational Learning Theory? (COLT)</a:t>
            </a:r>
          </a:p>
          <a:p>
            <a:pPr lvl="1"/>
            <a:r>
              <a:rPr lang="en-US" dirty="0" smtClean="0"/>
              <a:t>Combinatorial learning theory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7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Learning to Rank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evaluate relevancy mark?</a:t>
            </a:r>
          </a:p>
          <a:p>
            <a:pPr lvl="1"/>
            <a:r>
              <a:rPr lang="en-US" sz="2600" dirty="0" err="1" smtClean="0"/>
              <a:t>Precision@N</a:t>
            </a:r>
            <a:r>
              <a:rPr lang="en-US" sz="2600" dirty="0" smtClean="0"/>
              <a:t> / MAP / </a:t>
            </a:r>
            <a:r>
              <a:rPr lang="en-US" sz="2600" dirty="0" err="1" smtClean="0"/>
              <a:t>nDCG</a:t>
            </a:r>
            <a:r>
              <a:rPr lang="en-US" sz="2600" dirty="0"/>
              <a:t> </a:t>
            </a:r>
            <a:r>
              <a:rPr lang="en-US" sz="2600" dirty="0" smtClean="0"/>
              <a:t>/ Click through rate</a:t>
            </a:r>
          </a:p>
          <a:p>
            <a:r>
              <a:rPr lang="en-US" dirty="0"/>
              <a:t>Datasets are pretty </a:t>
            </a:r>
            <a:r>
              <a:rPr lang="en-US" dirty="0" smtClean="0"/>
              <a:t>expensive</a:t>
            </a:r>
            <a:endParaRPr lang="en-US" dirty="0"/>
          </a:p>
          <a:p>
            <a:pPr lvl="1"/>
            <a:r>
              <a:rPr lang="en-US" sz="2600" dirty="0"/>
              <a:t>No UCI </a:t>
            </a:r>
            <a:r>
              <a:rPr lang="en-US" sz="2600" dirty="0" err="1"/>
              <a:t>reposiroty</a:t>
            </a:r>
            <a:endParaRPr lang="en-US" sz="2600" dirty="0"/>
          </a:p>
          <a:p>
            <a:pPr lvl="1"/>
            <a:r>
              <a:rPr lang="en-US" sz="2600" dirty="0"/>
              <a:t>LETOR database from Microsoft</a:t>
            </a:r>
          </a:p>
          <a:p>
            <a:pPr lvl="1"/>
            <a:r>
              <a:rPr lang="en-US" sz="2600" dirty="0" smtClean="0"/>
              <a:t>*** from Yahoo reported as 2 million USD to collect</a:t>
            </a:r>
          </a:p>
          <a:p>
            <a:pPr lvl="1"/>
            <a:r>
              <a:rPr lang="en-US" sz="2600" dirty="0" smtClean="0"/>
              <a:t>TREC competition [paid, unless you are participant]</a:t>
            </a:r>
          </a:p>
          <a:p>
            <a:pPr lvl="1"/>
            <a:r>
              <a:rPr lang="en-US" dirty="0" smtClean="0"/>
              <a:t>***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380109"/>
              </p:ext>
            </p:extLst>
          </p:nvPr>
        </p:nvGraphicFramePr>
        <p:xfrm>
          <a:off x="539552" y="1556792"/>
          <a:ext cx="8064896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613"/>
                <a:gridCol w="2187883"/>
                <a:gridCol w="3600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to learn from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of Loss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  <a:r>
                        <a:rPr lang="en-US" baseline="0" dirty="0" smtClean="0"/>
                        <a:t> feature matrix </a:t>
                      </a:r>
                      <a:r>
                        <a:rPr lang="en-US" dirty="0" smtClean="0"/>
                        <a:t>and target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Weighted amount of errors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 square 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Items feature matrix,</a:t>
                      </a:r>
                      <a:r>
                        <a:rPr lang="en-US" baseline="0" dirty="0" smtClean="0"/>
                        <a:t> or pairwise distances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distance between clusters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Mutual clustering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matrix of transactions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Consistency</a:t>
                      </a:r>
                      <a:r>
                        <a:rPr lang="en-US" baseline="0" dirty="0" smtClean="0"/>
                        <a:t> between metric on users and metric on resources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Association rules mining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Convolution</a:t>
                      </a:r>
                      <a:r>
                        <a:rPr lang="en-US" baseline="0" dirty="0" smtClean="0"/>
                        <a:t> of support and confidence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to 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{document, query, relevancy}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Precision@N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MAP,  </a:t>
                      </a:r>
                      <a:r>
                        <a:rPr lang="en-US" baseline="0" dirty="0" err="1" smtClean="0"/>
                        <a:t>nDCG</a:t>
                      </a:r>
                      <a:r>
                        <a:rPr lang="en-US" baseline="0" dirty="0" smtClean="0"/>
                        <a:t>, Click through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Everywhere </a:t>
                      </a:r>
                      <a:r>
                        <a:rPr lang="en-US" dirty="0" smtClean="0">
                          <a:sym typeface="Wingdings" pitchFamily="2" charset="2"/>
                        </a:rPr>
                        <a:t>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much</a:t>
                      </a:r>
                      <a:r>
                        <a:rPr lang="en-US" baseline="0" dirty="0" smtClean="0"/>
                        <a:t> money did our prediction model save to customer</a:t>
                      </a:r>
                      <a:r>
                        <a:rPr lang="en-US" baseline="0" dirty="0" smtClean="0"/>
                        <a:t>? ($$$)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39" y="0"/>
            <a:ext cx="804671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Learning Theory (SLT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 Set of items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𝕏</m:t>
                    </m:r>
                  </m:oMath>
                </a14:m>
                <a:r>
                  <a:rPr lang="en-US" dirty="0"/>
                  <a:t> is a probability space with </a:t>
                </a:r>
                <a:r>
                  <a:rPr lang="en-US" dirty="0">
                    <a:solidFill>
                      <a:srgbClr val="FF0000"/>
                    </a:solidFill>
                  </a:rPr>
                  <a:t>unknown</a:t>
                </a:r>
                <a:r>
                  <a:rPr lang="en-US" dirty="0"/>
                  <a:t> measure </a:t>
                </a:r>
                <a:r>
                  <a:rPr lang="en-US" dirty="0" smtClean="0"/>
                  <a:t>distribution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Algerian" pitchFamily="82" charset="0"/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r>
                  <a:rPr lang="en-US" dirty="0">
                    <a:latin typeface="Algerian" pitchFamily="82" charset="0"/>
                  </a:rPr>
                  <a:t> </a:t>
                </a:r>
                <a:r>
                  <a:rPr lang="en-US" dirty="0"/>
                  <a:t>– set of </a:t>
                </a:r>
                <a:r>
                  <a:rPr lang="en-US" dirty="0" smtClean="0"/>
                  <a:t>predictor functions </a:t>
                </a:r>
                <a:r>
                  <a:rPr lang="en-US" dirty="0"/>
                  <a:t>to choose the best one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𝐼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 smtClean="0"/>
                  <a:t>– error indicator (for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r>
                  <a:rPr lang="en-US" dirty="0" smtClean="0"/>
                  <a:t> and item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𝕏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𝕏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>
                    <a:latin typeface="Cambria Math"/>
                  </a:rPr>
                  <a:t> </a:t>
                </a:r>
                <a:r>
                  <a:rPr lang="en-US" dirty="0"/>
                  <a:t>– “true” error probability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𝐼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i="1" dirty="0">
                    <a:latin typeface="Cambria Math"/>
                  </a:rPr>
                  <a:t> </a:t>
                </a:r>
                <a:r>
                  <a:rPr lang="en-US" dirty="0"/>
                  <a:t>– error frequency on train data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  <a:latin typeface="Cambria Math"/>
                  </a:rPr>
                  <a:t>.</a:t>
                </a:r>
                <a:endParaRPr lang="en-US" i="1" dirty="0">
                  <a:latin typeface="Cambria Math"/>
                </a:endParaRPr>
              </a:p>
              <a:p>
                <a:r>
                  <a:rPr lang="en-US" dirty="0"/>
                  <a:t>Is it true that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groupChr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ℓ→∞</m:t>
                        </m:r>
                      </m:e>
                    </m:groupCh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?</m:t>
                    </m:r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5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Support Vector Machine (SVM)</a:t>
            </a:r>
            <a:br>
              <a:rPr lang="en-US" dirty="0" smtClean="0"/>
            </a:br>
            <a:r>
              <a:rPr lang="en-US" dirty="0" smtClean="0"/>
              <a:t>Train Sample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14369"/>
            <a:ext cx="9144000" cy="504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05264"/>
            <a:ext cx="2411760" cy="75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525344"/>
            <a:ext cx="1612107" cy="332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347" y="6555660"/>
            <a:ext cx="799653" cy="30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32240" y="5282044"/>
            <a:ext cx="241176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r1, r2 – random variables with uniform distribution on [0,1]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5809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Support Vector Machine (SVM)</a:t>
            </a:r>
            <a:br>
              <a:rPr lang="en-US" dirty="0" smtClean="0"/>
            </a:br>
            <a:r>
              <a:rPr lang="en-US" dirty="0" smtClean="0"/>
              <a:t>Train Sample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14369"/>
            <a:ext cx="9144000" cy="504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8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(SVM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mtClean="0"/>
              <a:t>Test Sample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238"/>
            <a:ext cx="9144000" cy="5051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2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Support Vector Machine (SVM)</a:t>
            </a:r>
            <a:br>
              <a:rPr lang="en-US" dirty="0" smtClean="0"/>
            </a:br>
            <a:r>
              <a:rPr lang="en-US" dirty="0" smtClean="0"/>
              <a:t>Train Sample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14369"/>
            <a:ext cx="9144000" cy="504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5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SVM with Radial Basis Functions</a:t>
            </a:r>
            <a:br>
              <a:rPr lang="en-US" dirty="0" smtClean="0"/>
            </a:br>
            <a:r>
              <a:rPr lang="en-US" dirty="0" smtClean="0"/>
              <a:t>Train Sample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3580"/>
            <a:ext cx="9144000" cy="506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2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633"/>
            <a:ext cx="9143999" cy="5067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Probability distribution evaluation</a:t>
            </a:r>
            <a:br>
              <a:rPr lang="en-US" dirty="0" smtClean="0"/>
            </a:br>
            <a:r>
              <a:rPr lang="en-US" dirty="0" smtClean="0"/>
              <a:t>Train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4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9877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Alexander Frey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941" y="1556792"/>
            <a:ext cx="8148119" cy="4569371"/>
          </a:xfrm>
        </p:spPr>
        <p:txBody>
          <a:bodyPr/>
          <a:lstStyle/>
          <a:p>
            <a:pPr marL="0" indent="-400050"/>
            <a:r>
              <a:rPr lang="en-US" dirty="0" err="1" smtClean="0"/>
              <a:t>Forecsys</a:t>
            </a:r>
            <a:r>
              <a:rPr lang="en-US" dirty="0" smtClean="0"/>
              <a:t> company</a:t>
            </a:r>
          </a:p>
          <a:p>
            <a:pPr marL="800100" lvl="2" indent="-400050"/>
            <a:r>
              <a:rPr lang="en-US" dirty="0" smtClean="0"/>
              <a:t>Forecasting and recognition </a:t>
            </a:r>
          </a:p>
          <a:p>
            <a:pPr marL="400050" lvl="2" indent="0">
              <a:buNone/>
            </a:pPr>
            <a:r>
              <a:rPr lang="en-US" dirty="0" smtClean="0"/>
              <a:t>systems</a:t>
            </a:r>
          </a:p>
          <a:p>
            <a:r>
              <a:rPr lang="en-US" dirty="0" smtClean="0"/>
              <a:t>Search Core Test team in FAST</a:t>
            </a:r>
          </a:p>
          <a:p>
            <a:r>
              <a:rPr lang="en-US" dirty="0" smtClean="0"/>
              <a:t>Master’s thesis: “Exact </a:t>
            </a:r>
            <a:r>
              <a:rPr lang="en-US" dirty="0"/>
              <a:t>bounds </a:t>
            </a:r>
            <a:r>
              <a:rPr lang="en-US" dirty="0" smtClean="0"/>
              <a:t>of </a:t>
            </a:r>
            <a:r>
              <a:rPr lang="en-US" dirty="0" err="1" smtClean="0"/>
              <a:t>overfitting</a:t>
            </a:r>
            <a:r>
              <a:rPr lang="en-US" dirty="0" smtClean="0"/>
              <a:t> </a:t>
            </a:r>
            <a:r>
              <a:rPr lang="en-US" dirty="0"/>
              <a:t>probability </a:t>
            </a:r>
            <a:r>
              <a:rPr lang="en-US" dirty="0" smtClean="0"/>
              <a:t>for symmetric sets of predictors”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0"/>
            <a:ext cx="4211960" cy="262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2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Statistical Learning Theory (SLT)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2296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 Set </a:t>
                </a:r>
                <a:r>
                  <a:rPr lang="en-US" sz="2400" dirty="0"/>
                  <a:t>of items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𝕏</m:t>
                    </m:r>
                  </m:oMath>
                </a14:m>
                <a:r>
                  <a:rPr lang="en-US" sz="2400" dirty="0"/>
                  <a:t> is a probability space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unknown</a:t>
                </a:r>
                <a:r>
                  <a:rPr lang="en-US" sz="2400" dirty="0"/>
                  <a:t> measure </a:t>
                </a:r>
                <a:r>
                  <a:rPr lang="en-US" sz="2400" dirty="0" smtClean="0"/>
                  <a:t>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Pr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⁡(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lgerian" pitchFamily="82" charset="0"/>
                </a:endParaRP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r>
                  <a:rPr lang="en-US" sz="2400" dirty="0">
                    <a:latin typeface="Algerian" pitchFamily="82" charset="0"/>
                  </a:rPr>
                  <a:t> </a:t>
                </a:r>
                <a:r>
                  <a:rPr lang="en-US" sz="2400" dirty="0"/>
                  <a:t>– set of predictor functions to choose the best one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𝐼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400" dirty="0"/>
                  <a:t>– error indicator (for predictor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r>
                  <a:rPr lang="en-US" sz="2400" dirty="0"/>
                  <a:t> and item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𝕏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𝕏</m:t>
                        </m:r>
                      </m:sub>
                    </m:sSub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i="1" dirty="0">
                    <a:latin typeface="Cambria Math"/>
                  </a:rPr>
                  <a:t> </a:t>
                </a:r>
                <a:r>
                  <a:rPr lang="en-US" sz="2400" dirty="0"/>
                  <a:t>– “true” error probability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r>
                  <a:rPr lang="en-US" sz="1600" dirty="0" smtClean="0">
                    <a:ea typeface="Cambria Math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0,1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:</m:t>
                          </m:r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4"/>
                                </m:r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brk m:alnAt="24"/>
                            </m:r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000" dirty="0">
                  <a:ea typeface="Cambria Math"/>
                </a:endParaRPr>
              </a:p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𝐼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i="1" dirty="0">
                    <a:latin typeface="Cambria Math"/>
                  </a:rPr>
                  <a:t> </a:t>
                </a:r>
                <a:r>
                  <a:rPr lang="en-US" sz="2400" dirty="0"/>
                  <a:t>– error frequency on train data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b>
                    </m:sSub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i="1" dirty="0">
                    <a:solidFill>
                      <a:schemeClr val="accent6">
                        <a:lumMod val="75000"/>
                      </a:schemeClr>
                    </a:solidFill>
                    <a:latin typeface="Cambria Math"/>
                  </a:rPr>
                  <a:t>.</a:t>
                </a:r>
                <a:endParaRPr lang="en-US" sz="2400" i="1" dirty="0">
                  <a:latin typeface="Cambria Math"/>
                </a:endParaRPr>
              </a:p>
              <a:p>
                <a:r>
                  <a:rPr lang="en-US" sz="2400" dirty="0"/>
                  <a:t>Is it true that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groupChr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ℓ→∞</m:t>
                        </m:r>
                      </m:e>
                    </m:groupCh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?</m:t>
                    </m:r>
                  </m:oMath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229600" cy="4525963"/>
              </a:xfrm>
              <a:blipFill rotWithShape="1">
                <a:blip r:embed="rId2"/>
                <a:stretch>
                  <a:fillRect l="-963" t="-1884" r="-444" b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4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Learning Theory (SLT)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 smtClean="0"/>
                  <a:t>W</a:t>
                </a:r>
                <a:r>
                  <a:rPr lang="en-US" sz="2800" b="0" dirty="0" smtClean="0"/>
                  <a:t>hat is bad situation? </a:t>
                </a:r>
              </a:p>
              <a:p>
                <a:r>
                  <a:rPr lang="en-US" sz="2800" b="0" dirty="0" smtClean="0"/>
                  <a:t>We don’t want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800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ℓ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en-US" sz="2800" dirty="0" smtClean="0"/>
                  <a:t> to occur...</a:t>
                </a:r>
                <a:endParaRPr lang="en-US" sz="2800" dirty="0" smtClean="0">
                  <a:solidFill>
                    <a:schemeClr val="accent6">
                      <a:lumMod val="75000"/>
                    </a:schemeClr>
                  </a:solidFill>
                  <a:latin typeface="Algerian" pitchFamily="82" charset="0"/>
                </a:endParaRPr>
              </a:p>
              <a:p>
                <a:r>
                  <a:rPr lang="en-US" sz="2800" dirty="0" smtClean="0"/>
                  <a:t>…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for any predictor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𝑓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>
                    <a:ea typeface="Cambria Math"/>
                  </a:rPr>
                  <a:t>:</a:t>
                </a:r>
                <a:endParaRPr lang="en-US" sz="2800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𝑠𝑢𝑝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 ∈ </m:t>
                              </m:r>
                              <m: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𝔽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ℓ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&gt;</m:t>
                          </m:r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r>
                  <a:rPr lang="en-US" sz="2800" dirty="0" smtClean="0"/>
                  <a:t>But it happens, so probability of this event may be small at least when we have a lot of data: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𝜖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𝑠𝑢𝑝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 ∈ </m:t>
                                  </m:r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𝔽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ℓ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func>
                        </m:e>
                      </m:d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ℓ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 (</m:t>
                      </m:r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ℓ</m:t>
                          </m:r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groupChr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8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Learning Theory (SLT)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Introducing </a:t>
                </a:r>
                <a:r>
                  <a:rPr lang="en-US" dirty="0"/>
                  <a:t>“ghost” </a:t>
                </a:r>
                <a:r>
                  <a:rPr lang="en-US" dirty="0" smtClean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 smtClean="0"/>
                  <a:t>(to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≤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dirty="0" smtClean="0"/>
                  <a:t>Considering only one-side deviation</a:t>
                </a:r>
              </a:p>
              <a:p>
                <a:r>
                  <a:rPr lang="en-US" dirty="0" smtClean="0"/>
                  <a:t>Union </a:t>
                </a:r>
                <a:r>
                  <a:rPr lang="en-US" dirty="0"/>
                  <a:t>bound </a:t>
                </a:r>
                <a:r>
                  <a:rPr lang="en-US" dirty="0" smtClean="0"/>
                  <a:t>inequality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</m:sub>
                      </m:sSub>
                      <m:d>
                        <m:dPr>
                          <m:ctrlPr>
                            <a:rPr lang="en-US" sz="32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000" b="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40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4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𝑠𝑢𝑝</m:t>
                                  </m:r>
                                </m:e>
                                <m:lim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 ∈ </m:t>
                                  </m:r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𝔽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4000" b="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400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b="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sz="4000" b="0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ℓ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40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en-US" sz="40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func>
                        </m:e>
                      </m:d>
                      <m:r>
                        <a:rPr lang="en-US" sz="4000" b="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4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000" b="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40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4000" b="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4000" b="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4000" b="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40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4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 ∈ </m:t>
                                  </m:r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4000" b="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400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b="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sz="4000" b="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sz="40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4000" b="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400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b="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sz="4000" b="0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ℓ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sz="40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sz="40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3300" dirty="0" smtClean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3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33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3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300" b="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33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300" b="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300" b="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3300" b="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3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300" b="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3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3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3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3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 ∈ </m:t>
                                  </m:r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𝔽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33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sz="33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300" b="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3300" b="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330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300" b="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sz="3300" b="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sz="33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300" b="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3300" b="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330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300" b="0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sz="3300" b="0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ℓ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33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sz="33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3300" dirty="0" smtClean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300" b="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3300" b="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nary>
                        <m:naryPr>
                          <m:chr m:val="∑"/>
                          <m:ctrlPr>
                            <a:rPr lang="en-US" sz="33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3300" b="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3300" b="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∈ </m:t>
                          </m:r>
                          <m:r>
                            <a:rPr lang="en-US" sz="3300" b="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3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300" b="0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300" b="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3300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300" b="0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300" b="0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3300" b="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300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300" b="0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33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3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33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3300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300" b="0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3300" b="0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3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3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33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3300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300" b="0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3300" b="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ℓ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300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sz="33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sz="3300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sz="33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300" dirty="0" smtClean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Learning Theory (SLT)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Last steps: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𝑠𝑢𝑝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 ∈ 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𝔽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ℓ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func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∈ 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ℓ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r>
                  <a:rPr lang="en-US" dirty="0" smtClean="0"/>
                  <a:t>Few useful definitions:</a:t>
                </a:r>
                <a:endParaRPr lang="en-US" i="1" dirty="0" smtClean="0">
                  <a:solidFill>
                    <a:schemeClr val="accent6">
                      <a:lumMod val="75000"/>
                    </a:schemeClr>
                  </a:solidFill>
                  <a:latin typeface="Cambria Math"/>
                  <a:ea typeface="Cambria Math"/>
                </a:endParaRPr>
              </a:p>
              <a:p>
                <a:pPr lvl="1"/>
                <a:r>
                  <a:rPr lang="en-US" dirty="0" smtClean="0"/>
                  <a:t>Error </a:t>
                </a:r>
                <a:r>
                  <a:rPr lang="en-US" dirty="0"/>
                  <a:t>frequency deviation on train and test </a:t>
                </a:r>
                <a:r>
                  <a:rPr lang="en-US" dirty="0" smtClean="0"/>
                  <a:t>datasets: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)=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−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Probability </a:t>
                </a:r>
                <a:r>
                  <a:rPr lang="en-US" dirty="0"/>
                  <a:t>of </a:t>
                </a:r>
                <a:r>
                  <a:rPr lang="en-US" dirty="0" err="1" smtClean="0"/>
                  <a:t>ovefitting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𝔽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r>
                            <a:rPr lang="en-US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 ∈ 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l-GR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8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Learning Theory (SLT)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 Last step: bounded differences inequality (</a:t>
                </a:r>
                <a:r>
                  <a:rPr lang="en-US" dirty="0" err="1" smtClean="0"/>
                  <a:t>McDiarmid</a:t>
                </a:r>
                <a:r>
                  <a:rPr lang="en-US" dirty="0" smtClean="0"/>
                  <a:t>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𝑠𝑢𝑝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 ∈ 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𝔽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ℓ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func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∈ 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ℓ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i="1" dirty="0" smtClean="0">
                  <a:solidFill>
                    <a:schemeClr val="accent6">
                      <a:lumMod val="75000"/>
                    </a:schemeClr>
                  </a:solidFill>
                  <a:latin typeface="Cambria Math"/>
                  <a:ea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≤|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𝔽</m:t>
                      </m:r>
                      <m:r>
                        <a:rPr lang="en-US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|×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3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Learning Theory (SLT)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sz="3100" dirty="0" smtClean="0"/>
                  <a:t>VC-bound:</a:t>
                </a:r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𝐼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holds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be an amount of equivalence classes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r>
                  <a:rPr lang="en-US" dirty="0" smtClean="0"/>
                  <a:t>, induced by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sup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l-G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𝔽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.</a:t>
                </a:r>
              </a:p>
              <a:p>
                <a:pPr marL="457200" lvl="1" indent="0">
                  <a:buNone/>
                </a:pPr>
                <a:r>
                  <a:rPr lang="en-US" sz="3100" dirty="0" smtClean="0"/>
                  <a:t>Then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𝑉𝐶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sz="3100" dirty="0" smtClean="0"/>
                  <a:t>Trivial estimation:</a:t>
                </a:r>
                <a:r>
                  <a:rPr lang="en-US" sz="29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9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  <m:sup>
                        <m: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sup>
                    </m:sSup>
                    <m:d>
                      <m:dPr>
                        <m:ctrlP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</m:d>
                    <m:r>
                      <a:rPr lang="en-US" sz="29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≤ </m:t>
                    </m:r>
                    <m:sSup>
                      <m:sSupPr>
                        <m:ctrlPr>
                          <a:rPr lang="en-US" sz="29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en-US" sz="29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sup>
                    </m:sSup>
                  </m:oMath>
                </a14:m>
                <a:endParaRPr lang="en-US" sz="2900" dirty="0" smtClean="0"/>
              </a:p>
              <a:p>
                <a:r>
                  <a:rPr lang="en-US" sz="3100" dirty="0" smtClean="0"/>
                  <a:t>Example: linear </a:t>
                </a:r>
                <a:r>
                  <a:rPr lang="en-US" sz="3100" dirty="0"/>
                  <a:t>classifier built on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r>
                  <a:rPr lang="en-US" sz="3100" dirty="0"/>
                  <a:t> features </a:t>
                </a:r>
                <a:endParaRPr lang="en-US" sz="3100" dirty="0" smtClean="0"/>
              </a:p>
              <a:p>
                <a:pPr lvl="1"/>
                <a:r>
                  <a:rPr lang="en-US" sz="2900" dirty="0" smtClean="0"/>
                  <a:t>Finite capacity: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  <m:sup>
                        <m: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sup>
                    </m:sSup>
                    <m:d>
                      <m:dPr>
                        <m:ctrlP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9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</m:d>
                    <m:r>
                      <a:rPr lang="en-US" sz="29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≤</m:t>
                    </m:r>
                    <m:f>
                      <m:fPr>
                        <m:ctrlP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num>
                      <m:den>
                        <m: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9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9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9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h</m:t>
                            </m:r>
                          </m:sup>
                        </m:sSup>
                      </m:num>
                      <m:den>
                        <m: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  <m:r>
                          <a:rPr lang="en-US" sz="29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!</m:t>
                        </m:r>
                      </m:den>
                    </m:f>
                    <m:r>
                      <a:rPr lang="en-US" sz="29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900" dirty="0" smtClean="0"/>
                  <a:t>, so polynomi</a:t>
                </a:r>
                <a:r>
                  <a:rPr lang="en-US" dirty="0" smtClean="0"/>
                  <a:t>al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h</m:t>
                    </m:r>
                    <m:r>
                      <m:rPr>
                        <m:nor/>
                      </m:rPr>
                      <a:rPr lang="en-US" dirty="0"/>
                      <m:t>.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And then we </a:t>
                </a:r>
                <a:r>
                  <a:rPr lang="en-US" dirty="0"/>
                  <a:t>have learnability, since</a:t>
                </a:r>
                <a:r>
                  <a:rPr lang="en-US" dirty="0" smtClean="0"/>
                  <a:t> </a:t>
                </a:r>
                <a:endParaRPr lang="en-US" i="1" dirty="0" smtClean="0">
                  <a:solidFill>
                    <a:schemeClr val="accent6">
                      <a:lumMod val="75000"/>
                    </a:schemeClr>
                  </a:solidFill>
                  <a:latin typeface="Cambria Math"/>
                  <a:ea typeface="Cambria Math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&gt;0  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𝑉𝐶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</m:d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ℓ→∞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5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30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Learning Theory (SLT)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Philosophy: Occam’s razor</a:t>
                </a:r>
              </a:p>
              <a:p>
                <a:pPr lvl="1"/>
                <a:r>
                  <a:rPr lang="en-US" dirty="0" smtClean="0"/>
                  <a:t>“The simplest explanation is more likely the correct one”</a:t>
                </a:r>
              </a:p>
              <a:p>
                <a:pPr lvl="1"/>
                <a:r>
                  <a:rPr lang="en-US" dirty="0" smtClean="0"/>
                  <a:t>“Entities must not be multiplied beyond necessity”</a:t>
                </a:r>
              </a:p>
              <a:p>
                <a:r>
                  <a:rPr lang="en-US" dirty="0" smtClean="0"/>
                  <a:t>Math language: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r>
                  <a:rPr lang="en-US" dirty="0" smtClean="0"/>
                  <a:t> with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1−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endParaRPr lang="en-US" i="1" dirty="0" smtClean="0">
                  <a:solidFill>
                    <a:schemeClr val="accent6">
                      <a:lumMod val="75000"/>
                    </a:schemeClr>
                  </a:solidFill>
                  <a:latin typeface="Cambria Math"/>
                  <a:ea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≤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9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𝑙𝑛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𝜂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Complexity penalty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CP</m:t>
                    </m:r>
                    <m: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𝜂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h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,ℓ)</m:t>
                    </m:r>
                  </m:oMath>
                </a14:m>
                <a:r>
                  <a:rPr lang="en-US" dirty="0" smtClean="0"/>
                  <a:t>, or regularization.</a:t>
                </a:r>
              </a:p>
              <a:p>
                <a:pPr lvl="1"/>
                <a:r>
                  <a:rPr lang="en-US" dirty="0" smtClean="0"/>
                  <a:t>Set of nested model sets with increasing complexity: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⊂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⊂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…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0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of Statistical Learning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Very week upper bounds,</a:t>
                </a:r>
              </a:p>
              <a:p>
                <a:pPr lvl="1"/>
                <a:r>
                  <a:rPr lang="en-US" dirty="0" smtClean="0"/>
                  <a:t>and no way to measure where did we loose precision: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𝑠𝑢𝑝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 ∈ 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𝔽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ℓ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func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ℓ</m:t>
                          </m:r>
                        </m:sub>
                      </m:sSub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 (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ℓ→∞</m:t>
                          </m:r>
                        </m:e>
                      </m:groupChr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No concept of learning method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Union bound: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a:rPr lang="en-US" sz="3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sz="3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∈ </m:t>
                        </m:r>
                        <m:r>
                          <a:rPr lang="en-US" sz="3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80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800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P</m:t>
                            </m:r>
                          </m:e>
                          <m:sub>
                            <m:r>
                              <a:rPr lang="en-US" sz="3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n-US" sz="3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8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3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sz="3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3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  <m:d>
                              <m:dPr>
                                <m:ctrlPr>
                                  <a:rPr lang="en-US" sz="3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en-US" sz="3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3800" i="1" dirty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800" i="1" dirty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38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ℓ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3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&gt;</m:t>
                        </m:r>
                        <m:r>
                          <a:rPr lang="en-US" sz="3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a:rPr lang="en-US" sz="3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}</m:t>
                        </m:r>
                      </m:e>
                    </m:nary>
                  </m:oMath>
                </a14:m>
                <a:endParaRPr lang="en-US" sz="3800" dirty="0" smtClean="0"/>
              </a:p>
              <a:p>
                <a:r>
                  <a:rPr lang="en-US" dirty="0"/>
                  <a:t>Data worst-case: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sup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l-G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𝔽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380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33" y="3717032"/>
            <a:ext cx="296432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9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</a:t>
            </a:r>
            <a:r>
              <a:rPr lang="en-US" dirty="0"/>
              <a:t>of Statistical Learning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 smtClean="0">
                <a:solidFill>
                  <a:srgbClr val="FF0000"/>
                </a:solidFill>
              </a:rPr>
              <a:t>Too far away from reality!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Learning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New starting point:</a:t>
                </a:r>
                <a:endParaRPr lang="en-US" dirty="0" smtClean="0"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Learning method: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Forget about probability distribution over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𝕏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:</a:t>
                </a:r>
              </a:p>
              <a:p>
                <a:pPr marL="0" lvl="1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      </m:t>
                    </m:r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)=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−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Cross-validation: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ℓ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el-GR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l-GR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]</m:t>
                          </m:r>
                          <m:r>
                            <a:rPr lang="en-US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  <a:blipFill rotWithShape="1">
                <a:blip r:embed="rId2"/>
                <a:stretch>
                  <a:fillRect l="-1556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38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0668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r>
              <a:rPr lang="en-US" sz="2600" dirty="0" smtClean="0"/>
              <a:t>Iris flowers classification</a:t>
            </a:r>
          </a:p>
          <a:p>
            <a:r>
              <a:rPr lang="en-US" sz="2600" dirty="0" smtClean="0"/>
              <a:t>3 values of</a:t>
            </a:r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</a:rPr>
              <a:t> target class</a:t>
            </a:r>
          </a:p>
          <a:p>
            <a:r>
              <a:rPr lang="en-US" sz="2600" dirty="0" smtClean="0"/>
              <a:t>150 </a:t>
            </a:r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</a:rPr>
              <a:t>items </a:t>
            </a:r>
            <a:r>
              <a:rPr lang="en-US" sz="2600" dirty="0" smtClean="0"/>
              <a:t>in dataset (</a:t>
            </a:r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</a:rPr>
              <a:t>sample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4 </a:t>
            </a:r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US" sz="2600" dirty="0" smtClean="0"/>
              <a:t>UCI Machine Learning Repository</a:t>
            </a:r>
            <a:endParaRPr lang="en-US" sz="2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9912" y="119675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Sepal length     Sepal width      Petal length      Petal width</a:t>
            </a:r>
            <a:endParaRPr lang="en-US" sz="1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79" y="1484784"/>
            <a:ext cx="517307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6309320"/>
            <a:ext cx="5029061" cy="33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 rot="5400000">
            <a:off x="6325453" y="3763779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Sepal length     Sepal width    Petal length     Petal width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37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Learning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New starting point:</a:t>
                </a:r>
                <a:endParaRPr lang="en-US" dirty="0" smtClean="0"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Learning method: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Forget about probability distribution over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𝕏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:</a:t>
                </a:r>
              </a:p>
              <a:p>
                <a:pPr marL="0" lvl="1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      </m:t>
                    </m:r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)=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−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Cross-validation: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ℓ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el-GR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l-GR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]</m:t>
                          </m:r>
                          <m:r>
                            <a:rPr lang="en-US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  <a:blipFill rotWithShape="1">
                <a:blip r:embed="rId2"/>
                <a:stretch>
                  <a:fillRect l="-1556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 rot="5400000">
            <a:off x="3624417" y="4641659"/>
            <a:ext cx="526415" cy="2088829"/>
          </a:xfrm>
          <a:prstGeom prst="rightBrace">
            <a:avLst>
              <a:gd name="adj1" fmla="val 1966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07604" y="5827330"/>
            <a:ext cx="360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P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193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Learning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 smtClean="0">
                    <a:solidFill>
                      <a:schemeClr val="bg1">
                        <a:lumMod val="50000"/>
                      </a:schemeClr>
                    </a:solidFill>
                  </a:rPr>
                  <a:t>New starting </a:t>
                </a:r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point</a:t>
                </a:r>
                <a:r>
                  <a:rPr lang="en-US" sz="2800" dirty="0" smtClean="0">
                    <a:solidFill>
                      <a:schemeClr val="bg1">
                        <a:lumMod val="50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</a:t>
                </a:r>
                <a:r>
                  <a:rPr lang="en-US" strike="sngStrike" dirty="0" smtClean="0">
                    <a:ea typeface="Cambria Math"/>
                  </a:rPr>
                  <a:t>Learning </a:t>
                </a:r>
                <a:r>
                  <a:rPr lang="en-US" strike="sngStrike" dirty="0">
                    <a:ea typeface="Cambria Math"/>
                  </a:rPr>
                  <a:t>method:</a:t>
                </a:r>
                <a:r>
                  <a:rPr lang="en-US" strike="sngStrike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strike="sngStrike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trike="sngStrike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trike="sngStrike" dirty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Forget </a:t>
                </a:r>
                <a:r>
                  <a:rPr lang="en-US" dirty="0">
                    <a:ea typeface="Cambria Math"/>
                  </a:rPr>
                  <a:t>about probability distribution over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:</a:t>
                </a:r>
              </a:p>
              <a:p>
                <a:pPr marL="0" lvl="1" indent="0" algn="ctr"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)=</m:t>
                    </m:r>
                    <m:limLow>
                      <m:limLow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𝑠𝑢𝑝</m:t>
                        </m:r>
                      </m:e>
                      <m:li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∈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lim>
                    </m:limLow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ℓ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457200" lvl="1" indent="-457200">
                  <a:spcBef>
                    <a:spcPts val="0"/>
                  </a:spcBef>
                </a:pPr>
                <a:r>
                  <a:rPr lang="en-US" dirty="0" smtClean="0">
                    <a:ea typeface="Cambria Math"/>
                  </a:rPr>
                  <a:t> Cross-validation</a:t>
                </a:r>
                <a:r>
                  <a:rPr lang="en-US" dirty="0">
                    <a:ea typeface="Cambria Math"/>
                  </a:rPr>
                  <a:t>: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ℓ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l-GR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  <a:blipFill rotWithShape="1">
                <a:blip r:embed="rId2"/>
                <a:stretch>
                  <a:fillRect l="-1556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6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Learning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</a:rPr>
                  <a:t>New starting </a:t>
                </a:r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point</a:t>
                </a:r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bg1">
                      <a:lumMod val="85000"/>
                    </a:schemeClr>
                  </a:solidFill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</a:t>
                </a:r>
                <a:r>
                  <a:rPr lang="en-US" strike="sngStrike" dirty="0" smtClean="0">
                    <a:ea typeface="Cambria Math"/>
                  </a:rPr>
                  <a:t>Learning </a:t>
                </a:r>
                <a:r>
                  <a:rPr lang="en-US" strike="sngStrike" dirty="0">
                    <a:ea typeface="Cambria Math"/>
                  </a:rPr>
                  <a:t>method:</a:t>
                </a:r>
                <a:r>
                  <a:rPr lang="en-US" strike="sngStrike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strike="sngStrike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trike="sngStrike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trike="sngStrike" dirty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</a:t>
                </a:r>
                <a:r>
                  <a:rPr lang="en-US" strike="sngStrike" dirty="0" smtClean="0">
                    <a:ea typeface="Cambria Math"/>
                  </a:rPr>
                  <a:t>Forget </a:t>
                </a:r>
                <a:r>
                  <a:rPr lang="en-US" strike="sngStrike" dirty="0">
                    <a:ea typeface="Cambria Math"/>
                  </a:rPr>
                  <a:t>about probability distribution over</a:t>
                </a:r>
                <a14:m>
                  <m:oMath xmlns:m="http://schemas.openxmlformats.org/officeDocument/2006/math">
                    <m:r>
                      <a:rPr lang="en-US" b="0" i="0" strike="sngStrike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trike="sngStrike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𝕏</m:t>
                    </m:r>
                  </m:oMath>
                </a14:m>
                <a:r>
                  <a:rPr lang="en-US" strike="sngStrike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:</a:t>
                </a:r>
              </a:p>
              <a:p>
                <a:pPr marL="0" lvl="1" indent="0" algn="ctr"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)=</m:t>
                    </m:r>
                    <m:limLow>
                      <m:limLow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𝑠𝑢𝑝</m:t>
                        </m:r>
                      </m:e>
                      <m:lim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 ∈ 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lim>
                    </m:limLow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 −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ℓ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457200" lvl="1" indent="-457200">
                  <a:spcBef>
                    <a:spcPts val="0"/>
                  </a:spcBef>
                </a:pPr>
                <a:r>
                  <a:rPr lang="en-US" dirty="0" smtClean="0">
                    <a:ea typeface="Cambria Math"/>
                  </a:rPr>
                  <a:t> Cross-validation</a:t>
                </a:r>
                <a:r>
                  <a:rPr lang="en-US" dirty="0">
                    <a:ea typeface="Cambria Math"/>
                  </a:rPr>
                  <a:t>: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ℓ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l-GR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  <a:blipFill rotWithShape="1">
                <a:blip r:embed="rId2"/>
                <a:stretch>
                  <a:fillRect l="-1556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1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Learning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 smtClean="0">
                    <a:solidFill>
                      <a:schemeClr val="bg1">
                        <a:lumMod val="95000"/>
                      </a:schemeClr>
                    </a:solidFill>
                  </a:rPr>
                  <a:t>New starting </a:t>
                </a:r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point</a:t>
                </a:r>
                <a:r>
                  <a:rPr lang="en-US" sz="2800" dirty="0" smtClean="0">
                    <a:solidFill>
                      <a:schemeClr val="bg1">
                        <a:lumMod val="9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</a:t>
                </a:r>
                <a:r>
                  <a:rPr lang="en-US" strike="sngStrike" dirty="0" smtClean="0">
                    <a:ea typeface="Cambria Math"/>
                  </a:rPr>
                  <a:t>Learning </a:t>
                </a:r>
                <a:r>
                  <a:rPr lang="en-US" strike="sngStrike" dirty="0">
                    <a:ea typeface="Cambria Math"/>
                  </a:rPr>
                  <a:t>method:</a:t>
                </a:r>
                <a:r>
                  <a:rPr lang="en-US" strike="sngStrike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strike="sngStrike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trike="sngStrike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b="0" i="1" strike="sngStrike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trike="sngStrike" dirty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-457200"/>
                <a:r>
                  <a:rPr lang="en-US" dirty="0" smtClean="0">
                    <a:ea typeface="Cambria Math"/>
                  </a:rPr>
                  <a:t> </a:t>
                </a:r>
                <a:r>
                  <a:rPr lang="en-US" strike="sngStrike" dirty="0" smtClean="0">
                    <a:ea typeface="Cambria Math"/>
                  </a:rPr>
                  <a:t>Forget </a:t>
                </a:r>
                <a:r>
                  <a:rPr lang="en-US" strike="sngStrike" dirty="0">
                    <a:ea typeface="Cambria Math"/>
                  </a:rPr>
                  <a:t>about probability distribution over</a:t>
                </a:r>
                <a14:m>
                  <m:oMath xmlns:m="http://schemas.openxmlformats.org/officeDocument/2006/math">
                    <m:r>
                      <a:rPr lang="en-US" b="0" i="0" strike="sngStrike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trike="sngStrike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𝕏</m:t>
                    </m:r>
                  </m:oMath>
                </a14:m>
                <a:r>
                  <a:rPr lang="en-US" strike="sngStrike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:</a:t>
                </a:r>
              </a:p>
              <a:p>
                <a:pPr marL="0" lvl="1" indent="0" algn="ctr"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ℓ</m:t>
                        </m:r>
                      </m:sup>
                    </m:sSup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)=</m:t>
                    </m:r>
                    <m:limLow>
                      <m:limLow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𝑠𝑢𝑝</m:t>
                        </m:r>
                      </m:e>
                      <m:lim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 ∈ 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𝔽</m:t>
                        </m:r>
                      </m:lim>
                    </m:limLow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) −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ℓ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457200" lvl="1" indent="-457200">
                  <a:spcBef>
                    <a:spcPts val="0"/>
                  </a:spcBef>
                </a:pPr>
                <a:r>
                  <a:rPr lang="en-US" dirty="0" smtClean="0">
                    <a:ea typeface="Cambria Math"/>
                  </a:rPr>
                  <a:t> </a:t>
                </a:r>
                <a:r>
                  <a:rPr lang="en-US" strike="sngStrike" dirty="0" smtClean="0">
                    <a:ea typeface="Cambria Math"/>
                  </a:rPr>
                  <a:t>Cross-validation</a:t>
                </a:r>
                <a:r>
                  <a:rPr lang="en-US" strike="sngStrike" dirty="0">
                    <a:ea typeface="Cambria Math"/>
                  </a:rPr>
                  <a:t>: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l-GR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600200"/>
                <a:ext cx="8229600" cy="4525963"/>
              </a:xfrm>
              <a:blipFill rotWithShape="1">
                <a:blip r:embed="rId2"/>
                <a:stretch>
                  <a:fillRect l="-1556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95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Learning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600" dirty="0" smtClean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X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p>
                    </m:sSup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sz="2600" dirty="0"/>
                  <a:t> – dataset,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𝐿</m:t>
                    </m:r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ℓ+</m:t>
                    </m:r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𝑘</m:t>
                    </m:r>
                  </m:oMath>
                </a14:m>
                <a:endParaRPr lang="en-US" sz="2600" dirty="0"/>
              </a:p>
              <a:p>
                <a:r>
                  <a:rPr lang="en-US" sz="2600" dirty="0" smtClean="0"/>
                  <a:t> Let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r>
                  <a:rPr lang="en-US" sz="2600" dirty="0">
                    <a:latin typeface="Algerian" pitchFamily="82" charset="0"/>
                  </a:rPr>
                  <a:t> </a:t>
                </a:r>
                <a:r>
                  <a:rPr lang="en-US" sz="2600" dirty="0"/>
                  <a:t>– set of predictor functions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 </m:t>
                    </m:r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𝐼</m:t>
                    </m:r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en-US" sz="2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600" dirty="0"/>
                  <a:t>– error indicator</a:t>
                </a:r>
              </a:p>
              <a:p>
                <a:r>
                  <a:rPr lang="en-US" sz="2600" dirty="0" smtClean="0"/>
                  <a:t> Error </a:t>
                </a:r>
                <a:r>
                  <a:rPr lang="en-US" sz="2600" dirty="0"/>
                  <a:t>rate: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𝑈</m:t>
                            </m:r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:</m:t>
                            </m:r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en-US" sz="2800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2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/</m:t>
                    </m:r>
                    <m:r>
                      <a:rPr lang="en-US" sz="2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|</m:t>
                    </m:r>
                    <m:r>
                      <a:rPr lang="en-US" sz="2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𝑈</m:t>
                    </m:r>
                    <m:r>
                      <a:rPr lang="en-US" sz="2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|</m:t>
                    </m:r>
                  </m:oMath>
                </a14:m>
                <a:endParaRPr lang="en-US" sz="2600" dirty="0"/>
              </a:p>
              <a:p>
                <a:r>
                  <a:rPr lang="en-US" sz="2600" dirty="0" smtClean="0"/>
                  <a:t> Learning </a:t>
                </a:r>
                <a:r>
                  <a:rPr lang="en-US" sz="2600" dirty="0"/>
                  <a:t>method: mapping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sz="2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: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𝐿</m:t>
                            </m:r>
                          </m:sup>
                        </m:sSup>
                      </m:sup>
                    </m:sSup>
                    <m:r>
                      <a:rPr lang="en-US" sz="2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𝔽</m:t>
                    </m:r>
                  </m:oMath>
                </a14:m>
                <a:endParaRPr lang="en-US" sz="2800" dirty="0"/>
              </a:p>
              <a:p>
                <a:r>
                  <a:rPr lang="en-US" sz="2600" dirty="0" smtClean="0"/>
                  <a:t> </a:t>
                </a:r>
                <a:r>
                  <a:rPr lang="en-US" sz="2600" dirty="0" err="1" smtClean="0"/>
                  <a:t>Overfitting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),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𝜈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sz="2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),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en-US" sz="2600" dirty="0"/>
              </a:p>
              <a:p>
                <a:r>
                  <a:rPr lang="en-US" sz="2600" dirty="0" smtClean="0"/>
                  <a:t> Probability </a:t>
                </a:r>
                <a:r>
                  <a:rPr lang="en-US" sz="2600" dirty="0"/>
                  <a:t>of </a:t>
                </a:r>
                <a:r>
                  <a:rPr lang="en-US" sz="2600" dirty="0" err="1"/>
                  <a:t>overfitting</a:t>
                </a:r>
                <a:r>
                  <a:rPr lang="en-US" sz="2600" dirty="0"/>
                  <a:t>: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ℓ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 rot="5400000">
            <a:off x="2400879" y="4952049"/>
            <a:ext cx="526415" cy="2088829"/>
          </a:xfrm>
          <a:prstGeom prst="rightBrace">
            <a:avLst>
              <a:gd name="adj1" fmla="val 1966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4066" y="6137720"/>
            <a:ext cx="360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P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60709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Learning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Learning method: Empirical Risk Minimization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85311"/>
            <a:ext cx="7505515" cy="3247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55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6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8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" y="9003"/>
            <a:ext cx="9149985" cy="557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06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54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7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of connectivity graph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317930"/>
            <a:ext cx="7632848" cy="419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9552" y="5752598"/>
                <a:ext cx="842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𝐷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200" dirty="0" smtClean="0"/>
                  <a:t> - how many predictors with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sz="2200" dirty="0" smtClean="0"/>
                  <a:t> errors do we have, such that each of them is “connected” with exact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𝑞</m:t>
                    </m:r>
                  </m:oMath>
                </a14:m>
                <a:r>
                  <a:rPr lang="en-US" sz="2200" dirty="0" smtClean="0"/>
                  <a:t> predictors with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+1</m:t>
                    </m:r>
                  </m:oMath>
                </a14:m>
                <a:r>
                  <a:rPr lang="en-US" sz="2200" dirty="0" smtClean="0"/>
                  <a:t> errors</a:t>
                </a:r>
                <a:r>
                  <a:rPr lang="en-US" sz="2200" dirty="0" smtClean="0"/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752598"/>
                <a:ext cx="8424936" cy="769441"/>
              </a:xfrm>
              <a:prstGeom prst="rect">
                <a:avLst/>
              </a:prstGeom>
              <a:blipFill rotWithShape="1">
                <a:blip r:embed="rId3"/>
                <a:stretch>
                  <a:fillRect l="-941" t="-4762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3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task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 Feature matrix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2400" dirty="0" smtClean="0"/>
                  <a:t>Rows = Items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2400" dirty="0" smtClean="0"/>
                  <a:t>Columns = Features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2400" dirty="0" smtClean="0"/>
                  <a:t>Last column = Target feature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p>
                    </m:sSup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Predictor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should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Learning algorithm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X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𝐿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should tune 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good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96752"/>
            <a:ext cx="2373255" cy="293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8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Learning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Empirical risk minimization: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 ∈ 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𝔽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  <m:r>
                            <a:rPr lang="en-US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</m:e>
                      </m:func>
                      <m:sSup>
                        <m:sSup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i="1" dirty="0" smtClean="0"/>
              </a:p>
              <a:p>
                <a:r>
                  <a:rPr lang="en-US" dirty="0" smtClean="0"/>
                  <a:t>Pessimistic ERM: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</m:e>
                          </m:d>
                          <m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rgmin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 ∈ 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𝔽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</m:e>
                      </m:func>
                      <m:sSup>
                        <m:sSup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b="0" dirty="0" smtClean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rgm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 ∈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ℓ</m:t>
                                      </m:r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</m:e>
                      </m:func>
                      <m:sSup>
                        <m:sSup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r>
                  <a:rPr lang="en-US" dirty="0" smtClean="0"/>
                  <a:t>Randomized ERM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]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𝔽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b="0" dirty="0" smtClean="0">
                  <a:solidFill>
                    <a:schemeClr val="accent6">
                      <a:lumMod val="75000"/>
                    </a:schemeClr>
                  </a:solidFill>
                  <a:ea typeface="Cambria Math"/>
                </a:endParaRPr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6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2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62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3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838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3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3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1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96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04448" cy="685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2809676" cy="2012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33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0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4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05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4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8"/>
            <a:ext cx="9144000" cy="642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1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Conclusions</a:t>
            </a:r>
            <a:br>
              <a:rPr lang="en-US" dirty="0" smtClean="0"/>
            </a:br>
            <a:r>
              <a:rPr lang="en-US" dirty="0" smtClean="0"/>
              <a:t>about Combinatorial Learning Theory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Exact </a:t>
            </a:r>
            <a:r>
              <a:rPr lang="en-US" dirty="0" err="1" smtClean="0"/>
              <a:t>overfitting</a:t>
            </a:r>
            <a:r>
              <a:rPr lang="en-US" dirty="0" smtClean="0"/>
              <a:t> probability estimation,</a:t>
            </a:r>
          </a:p>
          <a:p>
            <a:pPr lvl="1"/>
            <a:r>
              <a:rPr lang="en-US" dirty="0" smtClean="0"/>
              <a:t>Or tight bounds with a way to measure where did we loose precision:</a:t>
            </a:r>
          </a:p>
          <a:p>
            <a:r>
              <a:rPr lang="en-US" dirty="0" smtClean="0"/>
              <a:t>Concept of learning method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Data-dependent analysis</a:t>
            </a:r>
          </a:p>
          <a:p>
            <a:pPr lvl="1"/>
            <a:r>
              <a:rPr lang="en-US" dirty="0" smtClean="0"/>
              <a:t>Connectivity graph on algorithm set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17032"/>
            <a:ext cx="29146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3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2886764"/>
                  </p:ext>
                </p:extLst>
              </p:nvPr>
            </p:nvGraphicFramePr>
            <p:xfrm>
              <a:off x="457200" y="1600200"/>
              <a:ext cx="8229599" cy="31795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8403"/>
                    <a:gridCol w="1890333"/>
                    <a:gridCol w="469086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Term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Notation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Synonyms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Items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Objects,</a:t>
                          </a:r>
                          <a:r>
                            <a:rPr lang="en-US" baseline="0" dirty="0" smtClean="0"/>
                            <a:t> Instances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Features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Properties,</a:t>
                          </a:r>
                          <a:r>
                            <a:rPr lang="en-US" baseline="0" dirty="0" smtClean="0"/>
                            <a:t> Attributes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Class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Value of Target</a:t>
                          </a:r>
                          <a:r>
                            <a:rPr lang="en-US" baseline="0" dirty="0" smtClean="0"/>
                            <a:t> feature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Predictor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Hypothesis, Function, Model</a:t>
                          </a:r>
                          <a:r>
                            <a:rPr lang="en-US" baseline="0" dirty="0" smtClean="0"/>
                            <a:t>, A</a:t>
                          </a:r>
                          <a:r>
                            <a:rPr lang="en-US" dirty="0" smtClean="0"/>
                            <a:t>lgorithm, Classifier</a:t>
                          </a:r>
                          <a:r>
                            <a:rPr lang="en-US" baseline="0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Learning algorithm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a typeface="Cambria Math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US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ℓ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Learning method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Sample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6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accent6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accent6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6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accent6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accent6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Dataset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2886764"/>
                  </p:ext>
                </p:extLst>
              </p:nvPr>
            </p:nvGraphicFramePr>
            <p:xfrm>
              <a:off x="457200" y="1600200"/>
              <a:ext cx="8229599" cy="31795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8403"/>
                    <a:gridCol w="1890333"/>
                    <a:gridCol w="469086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Term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Notation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Synonyms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Items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6817" t="-108197" r="-24726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Objects,</a:t>
                          </a:r>
                          <a:r>
                            <a:rPr lang="en-US" baseline="0" dirty="0" smtClean="0"/>
                            <a:t> Instances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Features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6817" t="-211667" r="-247267" b="-5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Properties,</a:t>
                          </a:r>
                          <a:r>
                            <a:rPr lang="en-US" baseline="0" dirty="0" smtClean="0"/>
                            <a:t> Attributes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Class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6817" t="-306557" r="-247267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Value of Target</a:t>
                          </a:r>
                          <a:r>
                            <a:rPr lang="en-US" baseline="0" dirty="0" smtClean="0"/>
                            <a:t> feature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Predictor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6817" t="-236190" r="-247267" b="-1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Hypothesis, Function, Model</a:t>
                          </a:r>
                          <a:r>
                            <a:rPr lang="en-US" baseline="0" dirty="0" smtClean="0"/>
                            <a:t>, A</a:t>
                          </a:r>
                          <a:r>
                            <a:rPr lang="en-US" dirty="0" smtClean="0"/>
                            <a:t>lgorithm, Classifier</a:t>
                          </a:r>
                          <a:r>
                            <a:rPr lang="en-US" baseline="0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7538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Learning algorithm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6817" t="-318018" r="-247267" b="-68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Learning method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8074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Sample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6817" t="-748387" r="-247267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Dataset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0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Can we use even more data mining stuff in Search Engine? Probably yes:</a:t>
            </a:r>
          </a:p>
          <a:p>
            <a:pPr lvl="1"/>
            <a:r>
              <a:rPr lang="en-US" sz="2600" dirty="0" smtClean="0"/>
              <a:t>State-of-the-art BM25F </a:t>
            </a:r>
            <a:r>
              <a:rPr lang="en-US" sz="2600" dirty="0"/>
              <a:t>ranking model</a:t>
            </a:r>
          </a:p>
          <a:p>
            <a:pPr lvl="1"/>
            <a:r>
              <a:rPr lang="en-US" sz="2600" dirty="0" smtClean="0"/>
              <a:t>Neural Network for </a:t>
            </a:r>
            <a:r>
              <a:rPr lang="en-US" sz="2600" dirty="0"/>
              <a:t>finest </a:t>
            </a:r>
            <a:r>
              <a:rPr lang="en-US" sz="2600" dirty="0" smtClean="0"/>
              <a:t>relevancy scores at top-N documents</a:t>
            </a:r>
          </a:p>
          <a:p>
            <a:pPr lvl="1"/>
            <a:r>
              <a:rPr lang="en-US" sz="2600" dirty="0" smtClean="0"/>
              <a:t>Mix of linguistics with clustering for smart did-you-mean suggestions</a:t>
            </a:r>
          </a:p>
          <a:p>
            <a:pPr lvl="1"/>
            <a:r>
              <a:rPr lang="en-US" sz="2600" dirty="0" smtClean="0"/>
              <a:t>Document preprocessing</a:t>
            </a:r>
          </a:p>
          <a:p>
            <a:r>
              <a:rPr lang="en-US" sz="2800" dirty="0" smtClean="0"/>
              <a:t>Should we be accurate introducing data mining models? Yes,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at least </a:t>
            </a:r>
            <a:r>
              <a:rPr lang="en-US" sz="2800" dirty="0" smtClean="0"/>
              <a:t>because of </a:t>
            </a:r>
            <a:r>
              <a:rPr lang="en-US" sz="2800" dirty="0" err="1" smtClean="0"/>
              <a:t>overfitting</a:t>
            </a:r>
            <a:r>
              <a:rPr lang="en-US" sz="2800" dirty="0"/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565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1"/>
            <a:ext cx="914400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6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3999" cy="650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Conclusion: How it affects search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ToDo: find out how is used in Yahoo and </a:t>
            </a:r>
            <a:r>
              <a:rPr lang="en-US" dirty="0" err="1" smtClean="0"/>
              <a:t>Yandex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Query categorization (what was user really searching for? Document? Information?)</a:t>
            </a:r>
            <a:endParaRPr lang="en-US" dirty="0"/>
          </a:p>
          <a:p>
            <a:pPr lvl="1"/>
            <a:r>
              <a:rPr lang="en-US" dirty="0" smtClean="0"/>
              <a:t>User clustering? (results relevant for some users could be irrelevant for others)</a:t>
            </a:r>
          </a:p>
          <a:p>
            <a:pPr lvl="1"/>
            <a:r>
              <a:rPr lang="en-US" dirty="0" smtClean="0"/>
              <a:t>Duplicate detection?</a:t>
            </a:r>
          </a:p>
          <a:p>
            <a:pPr lvl="1"/>
            <a:r>
              <a:rPr lang="en-US" dirty="0" smtClean="0"/>
              <a:t>Information extraction from document, document markup</a:t>
            </a:r>
          </a:p>
          <a:p>
            <a:pPr lvl="1"/>
            <a:r>
              <a:rPr lang="en-US" dirty="0" smtClean="0"/>
              <a:t>Page markup (in web-search)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 task examples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Medical diagnostics</a:t>
            </a:r>
          </a:p>
          <a:p>
            <a:r>
              <a:rPr lang="en-US" dirty="0" smtClean="0"/>
              <a:t>[</a:t>
            </a:r>
            <a:r>
              <a:rPr lang="ru-RU" dirty="0" smtClean="0"/>
              <a:t>Классификация полезных </a:t>
            </a:r>
            <a:r>
              <a:rPr lang="ru-RU" dirty="0" err="1" smtClean="0"/>
              <a:t>искапаемых</a:t>
            </a:r>
            <a:r>
              <a:rPr lang="en-US" dirty="0" smtClean="0"/>
              <a:t>]</a:t>
            </a:r>
          </a:p>
          <a:p>
            <a:r>
              <a:rPr lang="en-US" dirty="0" smtClean="0"/>
              <a:t>Spam detection</a:t>
            </a:r>
          </a:p>
          <a:p>
            <a:r>
              <a:rPr lang="en-US" dirty="0" smtClean="0"/>
              <a:t>Off-line and on-line signature detection</a:t>
            </a:r>
          </a:p>
          <a:p>
            <a:r>
              <a:rPr lang="en-US" dirty="0" smtClean="0"/>
              <a:t>Speech recognition</a:t>
            </a:r>
          </a:p>
          <a:p>
            <a:r>
              <a:rPr lang="en-US" dirty="0" smtClean="0"/>
              <a:t>Credit scoring</a:t>
            </a:r>
          </a:p>
          <a:p>
            <a:r>
              <a:rPr lang="en-US" dirty="0" smtClean="0"/>
              <a:t>Churn prediction</a:t>
            </a:r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task examples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Stock market and illegal </a:t>
            </a:r>
            <a:r>
              <a:rPr lang="en-US" dirty="0" err="1" smtClean="0"/>
              <a:t>behaviour</a:t>
            </a:r>
            <a:r>
              <a:rPr lang="en-US" dirty="0" smtClean="0"/>
              <a:t> detection</a:t>
            </a:r>
          </a:p>
          <a:p>
            <a:r>
              <a:rPr lang="en-US" dirty="0" smtClean="0"/>
              <a:t>Electricity consumption forecasting</a:t>
            </a:r>
          </a:p>
          <a:p>
            <a:r>
              <a:rPr lang="en-US" dirty="0" smtClean="0"/>
              <a:t>When to put money into </a:t>
            </a:r>
            <a:r>
              <a:rPr lang="en-US" dirty="0" err="1" smtClean="0"/>
              <a:t>MiniBANK</a:t>
            </a:r>
            <a:r>
              <a:rPr lang="en-US" dirty="0" smtClean="0"/>
              <a:t>?</a:t>
            </a:r>
            <a:endParaRPr lang="en-US" dirty="0"/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</a:t>
            </a:r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But when predictor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good</a:t>
                </a:r>
                <a:r>
                  <a:rPr lang="en-US" dirty="0"/>
                  <a:t>?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Loss function should be small: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]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But when learning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is good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Average loss on test data should be small: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77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But when predictor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good</a:t>
                </a:r>
                <a:r>
                  <a:rPr lang="en-US" dirty="0" smtClean="0"/>
                  <a:t>?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dirty="0" smtClean="0"/>
                  <a:t>Loss function should be small: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→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But when learning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 good?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Average loss on test data should be small: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36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But when predictor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good</a:t>
                </a:r>
                <a:r>
                  <a:rPr lang="en-US" dirty="0"/>
                  <a:t>?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Loss function should be small: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𝑊</m:t>
                          </m:r>
                          <m: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But when learning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is good?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Average loss on test data should be small: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lim>
                              </m:limLow>
                            </m:fName>
                            <m:e/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8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2362</TotalTime>
  <Words>3769</Words>
  <Application>Microsoft Office PowerPoint</Application>
  <PresentationFormat>On-screen Show (4:3)</PresentationFormat>
  <Paragraphs>347</Paragraphs>
  <Slides>65</Slides>
  <Notes>8</Notes>
  <HiddenSlides>14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Тема Office</vt:lpstr>
      <vt:lpstr>Overfitting and generalization ability of data mining models</vt:lpstr>
      <vt:lpstr>Overview</vt:lpstr>
      <vt:lpstr>Alexander Frey</vt:lpstr>
      <vt:lpstr>Classification task</vt:lpstr>
      <vt:lpstr>Classification task</vt:lpstr>
      <vt:lpstr>Classification task</vt:lpstr>
      <vt:lpstr>Classification Loss Function</vt:lpstr>
      <vt:lpstr>Classification Loss Function</vt:lpstr>
      <vt:lpstr>Classification Loss Function</vt:lpstr>
      <vt:lpstr>Classification Loss Function</vt:lpstr>
      <vt:lpstr>Generalization ability</vt:lpstr>
      <vt:lpstr>Yandex.ru vs Google.ru</vt:lpstr>
      <vt:lpstr>PowerPoint Presentation</vt:lpstr>
      <vt:lpstr>PowerPoint Presentation</vt:lpstr>
      <vt:lpstr>Clustering Task</vt:lpstr>
      <vt:lpstr>Clustering Loss Function</vt:lpstr>
      <vt:lpstr>Mutual clustering</vt:lpstr>
      <vt:lpstr>Mutual clustering</vt:lpstr>
      <vt:lpstr>Association rules mining</vt:lpstr>
      <vt:lpstr>Learning to Rank</vt:lpstr>
      <vt:lpstr>Putting it all together:</vt:lpstr>
      <vt:lpstr>PowerPoint Presentation</vt:lpstr>
      <vt:lpstr>Statistical Learning Theory (SLT)</vt:lpstr>
      <vt:lpstr>Support Vector Machine (SVM) Train Sample</vt:lpstr>
      <vt:lpstr>Support Vector Machine (SVM) Train Sample</vt:lpstr>
      <vt:lpstr>Support Vector Machine (SVM) Test Sample</vt:lpstr>
      <vt:lpstr>Support Vector Machine (SVM) Train Sample</vt:lpstr>
      <vt:lpstr>SVM with Radial Basis Functions Train Sample</vt:lpstr>
      <vt:lpstr>Probability distribution evaluation Train Sample</vt:lpstr>
      <vt:lpstr>Statistical Learning Theory (SLT)</vt:lpstr>
      <vt:lpstr>Statistical Learning Theory (SLT)</vt:lpstr>
      <vt:lpstr>Statistical Learning Theory (SLT)</vt:lpstr>
      <vt:lpstr>Statistical Learning Theory (SLT)</vt:lpstr>
      <vt:lpstr>Statistical Learning Theory (SLT)</vt:lpstr>
      <vt:lpstr>Statistical Learning Theory (SLT)</vt:lpstr>
      <vt:lpstr>Statistical Learning Theory (SLT)</vt:lpstr>
      <vt:lpstr>Problems of Statistical Learning Theory</vt:lpstr>
      <vt:lpstr>Problem of Statistical Learning Theory</vt:lpstr>
      <vt:lpstr>Combinatorial Learning Theory</vt:lpstr>
      <vt:lpstr>Combinatorial Learning Theory</vt:lpstr>
      <vt:lpstr>Combinatorial Learning Theory</vt:lpstr>
      <vt:lpstr>Combinatorial Learning Theory</vt:lpstr>
      <vt:lpstr>Combinatorial Learning Theory</vt:lpstr>
      <vt:lpstr>Combinatorial Learning Theory</vt:lpstr>
      <vt:lpstr>Combinatorial Learning Theory</vt:lpstr>
      <vt:lpstr>PowerPoint Presentation</vt:lpstr>
      <vt:lpstr>PowerPoint Presentation</vt:lpstr>
      <vt:lpstr>PowerPoint Presentation</vt:lpstr>
      <vt:lpstr>Attributes of connectivity graph</vt:lpstr>
      <vt:lpstr>Combinatorial Learning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about Combinatorial Learning Theory</vt:lpstr>
      <vt:lpstr>Conclusion</vt:lpstr>
      <vt:lpstr>PowerPoint Presentation</vt:lpstr>
      <vt:lpstr>PowerPoint Presentation</vt:lpstr>
      <vt:lpstr>Conclusion: How it affects search?</vt:lpstr>
      <vt:lpstr>Classification task examples</vt:lpstr>
      <vt:lpstr>Regression task examples</vt:lpstr>
    </vt:vector>
  </TitlesOfParts>
  <Company>forecsys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Overfitting and generalization ability of data mining modes</dc:title>
  <dc:creator>Alexander Frey</dc:creator>
  <cp:lastModifiedBy>Alexander Frey</cp:lastModifiedBy>
  <cp:revision>204</cp:revision>
  <dcterms:created xsi:type="dcterms:W3CDTF">2010-11-02T21:10:36Z</dcterms:created>
  <dcterms:modified xsi:type="dcterms:W3CDTF">2010-11-15T22:19:26Z</dcterms:modified>
</cp:coreProperties>
</file>